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267" r:id="rId6"/>
    <p:sldId id="266" r:id="rId7"/>
    <p:sldId id="269" r:id="rId8"/>
    <p:sldId id="27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98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2" d="100"/>
          <a:sy n="62" d="100"/>
        </p:scale>
        <p:origin x="3154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0D272-305C-421E-A9EF-95D63D599B42}" type="datetimeFigureOut">
              <a:rPr lang="en-US" smtClean="0"/>
              <a:t>6/8/2023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DE7DFA-63CC-4ED7-B30E-ACF88B4B89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16E63-7886-43BC-8DD4-4F14C3DD7360}" type="datetimeFigureOut">
              <a:rPr lang="en-US" smtClean="0"/>
              <a:t>6/8/2023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8C5307-140F-447F-BCBA-BB92E3A2906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129094F-44ED-46E6-A51E-52761DD3C88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04907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706224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anchor="b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>
                <a:solidFill>
                  <a:srgbClr val="FFFFFF"/>
                </a:solidFill>
              </a:rPr>
              <a:t>Click to edit Master title style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CD3EB2B-80EF-4DC6-B2B6-F4B56844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99930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>
            <a:normAutofit/>
          </a:bodyPr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sz="6000"/>
              <a:t>Click to edit Master title style</a:t>
            </a:r>
            <a:endParaRPr lang="en-US" sz="6000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2F1BABA-5C8C-4693-BD5A-974A1711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4253B29-520A-4014-A821-4F52F57CBC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6B60DEE-1456-46C0-A3E5-4CAF3E128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2722F022-211C-4882-844C-086FEA6806AA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B48D9BB-04DF-4542-8DF6-C4C78753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 to add text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99D2EA6-8453-4240-88D1-460E269D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algn="r"/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Click to edit Master subtitle style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D6D940D-6D44-4DF9-9322-B4B11F7EDCD0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0CC547-8B7E-4C4B-9B2A-04BD498A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3E30A8-0D9C-47BB-8249-8A2EEEFC7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365124"/>
            <a:ext cx="10552176" cy="149961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E93687-61FE-460F-A66F-4DF17994F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9224" y="1984248"/>
            <a:ext cx="10552176" cy="4197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EE1FFB-7673-4E75-9B5C-5572E2B06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4B9AF-F93C-43E8-8E68-3B700825CE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r>
              <a:rPr lang="en-US" sz="105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739F7-0AE5-4677-8957-9961D67C1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0D4885A8-DDA8-4FCF-AB25-DA8F78EC755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84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spc="-4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-2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-2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-2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-2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>
            <a:normAutofit/>
          </a:bodyPr>
          <a:lstStyle/>
          <a:p>
            <a:r>
              <a:rPr lang="en-US" dirty="0"/>
              <a:t>TrainMate</a:t>
            </a:r>
            <a:br>
              <a:rPr lang="en-US" dirty="0"/>
            </a:br>
            <a:r>
              <a:rPr lang="en-US" sz="3200" dirty="0"/>
              <a:t>A Railway Management System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BBE0348-1527-4055-BA8A-E275422274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Presenters:</a:t>
            </a:r>
          </a:p>
          <a:p>
            <a:r>
              <a:rPr lang="en-US" dirty="0"/>
              <a:t>Hafsah Mehdi    -  SP22-BCT-016</a:t>
            </a:r>
          </a:p>
          <a:p>
            <a:r>
              <a:rPr lang="en-US" dirty="0"/>
              <a:t>M. Fahad Malik -  SP22-BCT-024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C7230873-7AEF-2DCD-E75F-F817A1CA023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27674" r="276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20718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F2FEA60-F900-4C56-9486-48EA30926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BDA17F-F303-4811-96C4-AD8A09ABE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B6583FE-B653-4C01-9ADF-EC8514A0B5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8210" y="3612970"/>
            <a:ext cx="5610113" cy="3284359"/>
          </a:xfrm>
        </p:spPr>
        <p:txBody>
          <a:bodyPr>
            <a:normAutofit/>
          </a:bodyPr>
          <a:lstStyle/>
          <a:p>
            <a:r>
              <a:rPr lang="en-US" dirty="0"/>
              <a:t>Manual Processes –</a:t>
            </a:r>
            <a:r>
              <a:rPr lang="en-US" sz="1800" dirty="0"/>
              <a:t> paper-based, time                                             consuming, error-prone.</a:t>
            </a:r>
          </a:p>
          <a:p>
            <a:r>
              <a:rPr lang="en-US" dirty="0"/>
              <a:t>Lack Of Automation- </a:t>
            </a:r>
            <a:r>
              <a:rPr lang="en-US" sz="1600" dirty="0"/>
              <a:t>leads to task inefficiencies, resource allocation, cost/time-consuming.</a:t>
            </a:r>
          </a:p>
          <a:p>
            <a:r>
              <a:rPr lang="en-US" dirty="0"/>
              <a:t>Limit Visibility- </a:t>
            </a:r>
            <a:r>
              <a:rPr lang="en-US" sz="1600" dirty="0"/>
              <a:t>No real-time method of looking at the status of trains, resources, passengers etc.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8B9AF-847F-4250-A53B-82D9036A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2</a:t>
            </a:fld>
            <a:endParaRPr lang="en-US" noProof="0" dirty="0"/>
          </a:p>
        </p:txBody>
      </p:sp>
      <p:pic>
        <p:nvPicPr>
          <p:cNvPr id="9" name="Picture Placeholder 8" descr="A train on the tracks with mountains in the background&#10;&#10;Description automatically generated with medium confidence">
            <a:extLst>
              <a:ext uri="{FF2B5EF4-FFF2-40B4-BE49-F238E27FC236}">
                <a16:creationId xmlns:a16="http://schemas.microsoft.com/office/drawing/2014/main" id="{FC721499-E87E-2BE2-CFEB-BDB181C258A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5790" r="15790"/>
          <a:stretch>
            <a:fillRect/>
          </a:stretch>
        </p:blipFill>
        <p:spPr/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BE1F0D-E5CA-2AC6-C97E-4B9B41E3085F}"/>
              </a:ext>
            </a:extLst>
          </p:cNvPr>
          <p:cNvSpPr txBox="1"/>
          <p:nvPr/>
        </p:nvSpPr>
        <p:spPr>
          <a:xfrm>
            <a:off x="5918210" y="2566219"/>
            <a:ext cx="45326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Problems faced by train management systems:</a:t>
            </a:r>
            <a:endParaRPr lang="en-PK" sz="2400" dirty="0"/>
          </a:p>
        </p:txBody>
      </p:sp>
    </p:spTree>
    <p:extLst>
      <p:ext uri="{BB962C8B-B14F-4D97-AF65-F5344CB8AC3E}">
        <p14:creationId xmlns:p14="http://schemas.microsoft.com/office/powerpoint/2010/main" val="1074753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8DED76B9-5273-4139-ACC9-B6E36ADE2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293" y="450065"/>
            <a:ext cx="3209008" cy="759303"/>
          </a:xfrm>
        </p:spPr>
        <p:txBody>
          <a:bodyPr/>
          <a:lstStyle/>
          <a:p>
            <a:r>
              <a:rPr lang="en-US" dirty="0"/>
              <a:t>Scope</a:t>
            </a:r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6DB8AAF6-0D0C-4F4F-A10E-6A66E4A7B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/>
          <a:p>
            <a:r>
              <a:rPr lang="en-US" dirty="0"/>
              <a:t>TrainMate</a:t>
            </a:r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CE93697D-BFA2-4D84-A860-BA62041441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20XX</a:t>
            </a:r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C19BFBA5-3E41-40F8-9EFB-9DF730F5B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244D815C-8BF3-4ECF-A945-A2A7C2983AF9}" type="slidenum">
              <a:rPr lang="en-US" noProof="0" smtClean="0"/>
              <a:pPr lvl="0"/>
              <a:t>3</a:t>
            </a:fld>
            <a:endParaRPr lang="en-US" noProof="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20B3A0E-9F1F-1BE9-E268-1570FF69A3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96952" y="606937"/>
            <a:ext cx="6599238" cy="2296083"/>
          </a:xfrm>
        </p:spPr>
        <p:txBody>
          <a:bodyPr/>
          <a:lstStyle/>
          <a:p>
            <a:pPr marL="0" indent="0">
              <a:buNone/>
            </a:pPr>
            <a:r>
              <a:rPr lang="en-PK" sz="1800" kern="100" dirty="0">
                <a:effectLst/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The proposed project is a train ticketing and scheduling system, called TrainMate, which aims to provide a comprehensive and user-friendly interface for both commuters and administrators. The scope of the project includes the development of a platform that allows users to view train schedules, book tickets, and manage train routes and schedules.</a:t>
            </a:r>
          </a:p>
          <a:p>
            <a:endParaRPr lang="en-PK" dirty="0"/>
          </a:p>
        </p:txBody>
      </p:sp>
      <p:sp>
        <p:nvSpPr>
          <p:cNvPr id="14" name="Title 14">
            <a:extLst>
              <a:ext uri="{FF2B5EF4-FFF2-40B4-BE49-F238E27FC236}">
                <a16:creationId xmlns:a16="http://schemas.microsoft.com/office/drawing/2014/main" id="{416568B0-C9B3-D6A2-7007-B97DBDF373D3}"/>
              </a:ext>
            </a:extLst>
          </p:cNvPr>
          <p:cNvSpPr txBox="1">
            <a:spLocks/>
          </p:cNvSpPr>
          <p:nvPr/>
        </p:nvSpPr>
        <p:spPr>
          <a:xfrm>
            <a:off x="469293" y="3522646"/>
            <a:ext cx="3209008" cy="75930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 spc="-2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Limitations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6EA216A9-80A2-CFAC-3C44-E88F37B16BBB}"/>
              </a:ext>
            </a:extLst>
          </p:cNvPr>
          <p:cNvSpPr txBox="1">
            <a:spLocks/>
          </p:cNvSpPr>
          <p:nvPr/>
        </p:nvSpPr>
        <p:spPr>
          <a:xfrm>
            <a:off x="4696952" y="3954981"/>
            <a:ext cx="6599238" cy="2296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2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kern="100" dirty="0"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Scalability</a:t>
            </a:r>
          </a:p>
          <a:p>
            <a:r>
              <a:rPr lang="en-GB" sz="1800" kern="100" dirty="0"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Limited availability of train schedule data</a:t>
            </a:r>
          </a:p>
          <a:p>
            <a:r>
              <a:rPr lang="en-GB" sz="1800" kern="100" dirty="0"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Integration with existing systems</a:t>
            </a:r>
          </a:p>
          <a:p>
            <a:r>
              <a:rPr lang="en-GB" sz="1800" kern="100" dirty="0">
                <a:latin typeface="+mj-lt"/>
                <a:ea typeface="Calibri" panose="020F0502020204030204" pitchFamily="34" charset="0"/>
                <a:cs typeface="Arial" panose="020B0604020202020204" pitchFamily="34" charset="0"/>
              </a:rPr>
              <a:t>Security concerns</a:t>
            </a:r>
            <a:endParaRPr lang="en-PK" sz="1800" kern="100" dirty="0">
              <a:latin typeface="+mj-lt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106347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28E6A4D9-12A1-4CD4-99EA-5C5ECDEF8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788" y="575136"/>
            <a:ext cx="2384425" cy="843628"/>
          </a:xfrm>
        </p:spPr>
        <p:txBody>
          <a:bodyPr/>
          <a:lstStyle/>
          <a:p>
            <a:r>
              <a:rPr lang="en-US" dirty="0"/>
              <a:t>Table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60E5A8-009D-4CBD-BADB-91488482E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/>
          <a:p>
            <a:r>
              <a:rPr lang="en-US" dirty="0"/>
              <a:t>TrainMate</a:t>
            </a:r>
          </a:p>
        </p:txBody>
      </p:sp>
      <p:graphicFrame>
        <p:nvGraphicFramePr>
          <p:cNvPr id="13" name="Table 9">
            <a:extLst>
              <a:ext uri="{FF2B5EF4-FFF2-40B4-BE49-F238E27FC236}">
                <a16:creationId xmlns:a16="http://schemas.microsoft.com/office/drawing/2014/main" id="{096A54E9-1AF6-4A17-A713-79D260FE3257}"/>
              </a:ext>
            </a:extLst>
          </p:cNvPr>
          <p:cNvGraphicFramePr>
            <a:graphicFrameLocks noGrp="1"/>
          </p:cNvGraphicFramePr>
          <p:nvPr>
            <p:ph sz="quarter" idx="14"/>
            <p:extLst>
              <p:ext uri="{D42A27DB-BD31-4B8C-83A1-F6EECF244321}">
                <p14:modId xmlns:p14="http://schemas.microsoft.com/office/powerpoint/2010/main" val="4081531823"/>
              </p:ext>
            </p:extLst>
          </p:nvPr>
        </p:nvGraphicFramePr>
        <p:xfrm>
          <a:off x="3643338" y="511806"/>
          <a:ext cx="7049730" cy="5764362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524865">
                  <a:extLst>
                    <a:ext uri="{9D8B030D-6E8A-4147-A177-3AD203B41FA5}">
                      <a16:colId xmlns:a16="http://schemas.microsoft.com/office/drawing/2014/main" val="1517755082"/>
                    </a:ext>
                  </a:extLst>
                </a:gridCol>
                <a:gridCol w="3524865">
                  <a:extLst>
                    <a:ext uri="{9D8B030D-6E8A-4147-A177-3AD203B41FA5}">
                      <a16:colId xmlns:a16="http://schemas.microsoft.com/office/drawing/2014/main" val="2446386500"/>
                    </a:ext>
                  </a:extLst>
                </a:gridCol>
              </a:tblGrid>
              <a:tr h="6747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Data Structures Used</a:t>
                      </a:r>
                    </a:p>
                  </a:txBody>
                  <a:tcPr marL="90895" marR="90895" marT="45448" marB="45448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3"/>
                          </a:solidFill>
                        </a:rPr>
                        <a:t>Purpose</a:t>
                      </a:r>
                      <a:endParaRPr lang="en-US" sz="1800" b="1" dirty="0">
                        <a:solidFill>
                          <a:schemeClr val="accent3"/>
                        </a:solidFill>
                        <a:latin typeface="+mj-lt"/>
                      </a:endParaRPr>
                    </a:p>
                  </a:txBody>
                  <a:tcPr marL="90895" marR="90895" marT="45448" marB="45448" anchor="ctr"/>
                </a:tc>
                <a:extLst>
                  <a:ext uri="{0D108BD9-81ED-4DB2-BD59-A6C34878D82A}">
                    <a16:rowId xmlns:a16="http://schemas.microsoft.com/office/drawing/2014/main" val="3100351803"/>
                  </a:ext>
                </a:extLst>
              </a:tr>
              <a:tr h="652382"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Stacks</a:t>
                      </a:r>
                      <a:endParaRPr lang="en-US" sz="1800" dirty="0"/>
                    </a:p>
                  </a:txBody>
                  <a:tcPr marL="90895" marR="90895" marT="45448" marB="45448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Manage cars of a Train.</a:t>
                      </a:r>
                    </a:p>
                  </a:txBody>
                  <a:tcPr marL="90895" marR="90895" marT="45448" marB="45448" anchor="ctr"/>
                </a:tc>
                <a:extLst>
                  <a:ext uri="{0D108BD9-81ED-4DB2-BD59-A6C34878D82A}">
                    <a16:rowId xmlns:a16="http://schemas.microsoft.com/office/drawing/2014/main" val="2801628125"/>
                  </a:ext>
                </a:extLst>
              </a:tr>
              <a:tr h="877264">
                <a:tc>
                  <a:txBody>
                    <a:bodyPr/>
                    <a:lstStyle/>
                    <a:p>
                      <a:r>
                        <a:rPr lang="en-US" sz="1800" dirty="0"/>
                        <a:t>Graphs</a:t>
                      </a:r>
                    </a:p>
                  </a:txBody>
                  <a:tcPr marL="90895" marR="90895" marT="45448" marB="45448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Manage Train routes, find routes between stations, depth first search.</a:t>
                      </a:r>
                    </a:p>
                  </a:txBody>
                  <a:tcPr marL="90895" marR="90895" marT="45448" marB="45448" anchor="ctr"/>
                </a:tc>
                <a:extLst>
                  <a:ext uri="{0D108BD9-81ED-4DB2-BD59-A6C34878D82A}">
                    <a16:rowId xmlns:a16="http://schemas.microsoft.com/office/drawing/2014/main" val="522315634"/>
                  </a:ext>
                </a:extLst>
              </a:tr>
              <a:tr h="652382">
                <a:tc>
                  <a:txBody>
                    <a:bodyPr/>
                    <a:lstStyle/>
                    <a:p>
                      <a:r>
                        <a:rPr lang="en-US" sz="1800" dirty="0"/>
                        <a:t>Arrays</a:t>
                      </a:r>
                    </a:p>
                  </a:txBody>
                  <a:tcPr marL="90895" marR="90895" marT="45448" marB="45448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Used to manage adjacency lists in the graphs.</a:t>
                      </a:r>
                    </a:p>
                  </a:txBody>
                  <a:tcPr marL="90895" marR="90895" marT="45448" marB="45448" anchor="ctr"/>
                </a:tc>
                <a:extLst>
                  <a:ext uri="{0D108BD9-81ED-4DB2-BD59-A6C34878D82A}">
                    <a16:rowId xmlns:a16="http://schemas.microsoft.com/office/drawing/2014/main" val="3923311043"/>
                  </a:ext>
                </a:extLst>
              </a:tr>
              <a:tr h="652382">
                <a:tc>
                  <a:txBody>
                    <a:bodyPr/>
                    <a:lstStyle/>
                    <a:p>
                      <a:r>
                        <a:rPr lang="en-US" sz="1800" dirty="0"/>
                        <a:t>Queues</a:t>
                      </a:r>
                    </a:p>
                  </a:txBody>
                  <a:tcPr marL="90895" marR="90895" marT="45448" marB="45448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Used to manage tickets, FIFO order, to process tickets.</a:t>
                      </a:r>
                    </a:p>
                  </a:txBody>
                  <a:tcPr marL="90895" marR="90895" marT="45448" marB="45448" anchor="ctr"/>
                </a:tc>
                <a:extLst>
                  <a:ext uri="{0D108BD9-81ED-4DB2-BD59-A6C34878D82A}">
                    <a16:rowId xmlns:a16="http://schemas.microsoft.com/office/drawing/2014/main" val="2046739586"/>
                  </a:ext>
                </a:extLst>
              </a:tr>
              <a:tr h="652382">
                <a:tc>
                  <a:txBody>
                    <a:bodyPr/>
                    <a:lstStyle/>
                    <a:p>
                      <a:r>
                        <a:rPr lang="en-US" sz="1800" dirty="0"/>
                        <a:t>Heaps</a:t>
                      </a:r>
                    </a:p>
                  </a:txBody>
                  <a:tcPr marL="90895" marR="90895" marT="45448" marB="45448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Used to manage trains based on their data, such as their capacity, prices etc.</a:t>
                      </a:r>
                    </a:p>
                  </a:txBody>
                  <a:tcPr marL="90895" marR="90895" marT="45448" marB="45448" anchor="ctr"/>
                </a:tc>
                <a:extLst>
                  <a:ext uri="{0D108BD9-81ED-4DB2-BD59-A6C34878D82A}">
                    <a16:rowId xmlns:a16="http://schemas.microsoft.com/office/drawing/2014/main" val="231351117"/>
                  </a:ext>
                </a:extLst>
              </a:tr>
              <a:tr h="652382">
                <a:tc>
                  <a:txBody>
                    <a:bodyPr/>
                    <a:lstStyle/>
                    <a:p>
                      <a:r>
                        <a:rPr lang="en-US" sz="1800" dirty="0"/>
                        <a:t>Linked Lists</a:t>
                      </a:r>
                    </a:p>
                  </a:txBody>
                  <a:tcPr marL="90895" marR="90895" marT="45448" marB="45448" anchor="ctr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0895" marR="90895" marT="45448" marB="45448" anchor="ctr"/>
                </a:tc>
                <a:extLst>
                  <a:ext uri="{0D108BD9-81ED-4DB2-BD59-A6C34878D82A}">
                    <a16:rowId xmlns:a16="http://schemas.microsoft.com/office/drawing/2014/main" val="4279970271"/>
                  </a:ext>
                </a:extLst>
              </a:tr>
              <a:tr h="652382"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0895" marR="90895" marT="45448" marB="45448" anchor="ctr"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 marL="90895" marR="90895" marT="45448" marB="45448" anchor="ctr"/>
                </a:tc>
                <a:extLst>
                  <a:ext uri="{0D108BD9-81ED-4DB2-BD59-A6C34878D82A}">
                    <a16:rowId xmlns:a16="http://schemas.microsoft.com/office/drawing/2014/main" val="926486920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8B91A-117A-42B4-842E-633AFA93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B248E8-80F2-482E-B0AF-EE7EBC7C3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06B786C7-B8F9-4072-AAAA-17258464D730}" type="slidenum">
              <a:rPr lang="en-US" noProof="0" smtClean="0"/>
              <a:pPr lvl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34641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6">
            <a:extLst>
              <a:ext uri="{FF2B5EF4-FFF2-40B4-BE49-F238E27FC236}">
                <a16:creationId xmlns:a16="http://schemas.microsoft.com/office/drawing/2014/main" id="{28E6A4D9-12A1-4CD4-99EA-5C5ECDEF8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787" y="565304"/>
            <a:ext cx="2384425" cy="843628"/>
          </a:xfrm>
        </p:spPr>
        <p:txBody>
          <a:bodyPr>
            <a:noAutofit/>
          </a:bodyPr>
          <a:lstStyle/>
          <a:p>
            <a:r>
              <a:rPr lang="en-US" sz="3200" dirty="0"/>
              <a:t>Algorithms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60E5A8-009D-4CBD-BADB-91488482E1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/>
          <a:p>
            <a:r>
              <a:rPr lang="en-US" dirty="0"/>
              <a:t>TrainMate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8B91A-117A-42B4-842E-633AFA93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/>
          <a:p>
            <a:pPr lvl="0"/>
            <a:r>
              <a:rPr lang="en-US" noProof="0" dirty="0"/>
              <a:t>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B248E8-80F2-482E-B0AF-EE7EBC7C3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lvl="0"/>
            <a:fld id="{06B786C7-B8F9-4072-AAAA-17258464D730}" type="slidenum">
              <a:rPr lang="en-US" noProof="0" smtClean="0"/>
              <a:pPr lvl="0"/>
              <a:t>5</a:t>
            </a:fld>
            <a:endParaRPr lang="en-US" noProof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D0CF08-9652-4B8B-0052-51ADDCC960C6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Dijisktra’s Algorithm: </a:t>
            </a:r>
            <a:r>
              <a:rPr lang="en-US" sz="2400" dirty="0"/>
              <a:t>When several routes for a passenger, it can find the shortest route.</a:t>
            </a:r>
            <a:endParaRPr lang="en-GB" dirty="0"/>
          </a:p>
          <a:p>
            <a:r>
              <a:rPr lang="en-GB" dirty="0"/>
              <a:t>Searching: Searching through graph based on specific data.</a:t>
            </a:r>
          </a:p>
          <a:p>
            <a:r>
              <a:rPr lang="en-GB" dirty="0"/>
              <a:t>Sorting: Sorting Trains based on their data such as their capacity, making it easy to keep a record.</a:t>
            </a:r>
          </a:p>
          <a:p>
            <a:r>
              <a:rPr lang="en-GB" dirty="0"/>
              <a:t>DFS: Depth first search for traversing through graph of train routes.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708845635"/>
      </p:ext>
    </p:extLst>
  </p:cSld>
  <p:clrMapOvr>
    <a:masterClrMapping/>
  </p:clrMapOvr>
</p:sld>
</file>

<file path=ppt/theme/theme1.xml><?xml version="1.0" encoding="utf-8"?>
<a:theme xmlns:a="http://schemas.openxmlformats.org/drawingml/2006/main" name="ColorBlockVTI">
  <a:themeElements>
    <a:clrScheme name="ColorBlock Color Scheme">
      <a:dk1>
        <a:sysClr val="windowText" lastClr="000000"/>
      </a:dk1>
      <a:lt1>
        <a:sysClr val="window" lastClr="FFFFFF"/>
      </a:lt1>
      <a:dk2>
        <a:srgbClr val="002044"/>
      </a:dk2>
      <a:lt2>
        <a:srgbClr val="F5F0F3"/>
      </a:lt2>
      <a:accent1>
        <a:srgbClr val="4A41C5"/>
      </a:accent1>
      <a:accent2>
        <a:srgbClr val="37997B"/>
      </a:accent2>
      <a:accent3>
        <a:srgbClr val="17B4DF"/>
      </a:accent3>
      <a:accent4>
        <a:srgbClr val="E69500"/>
      </a:accent4>
      <a:accent5>
        <a:srgbClr val="276D77"/>
      </a:accent5>
      <a:accent6>
        <a:srgbClr val="386ECE"/>
      </a:accent6>
      <a:hlink>
        <a:srgbClr val="AF1DAF"/>
      </a:hlink>
      <a:folHlink>
        <a:srgbClr val="FE5C68"/>
      </a:folHlink>
    </a:clrScheme>
    <a:fontScheme name="Custom 1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orBlockVTI" id="{733CB85B-8F47-42FB-9326-9FF507018D27}" vid="{069BD9C2-DF61-4F2B-A577-A59C7FC2FF6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757C30-AE9A-4680-90EB-19D282EC2B7C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5CCB28C-7D26-4A36-9CFC-D739C28F3D1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AF0BF08-C674-44E3-8BFC-85BC65E095F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{C6599AB0-E5C3-4004-8734-CDF80489D125}tf89117832_win32</Template>
  <TotalTime>60</TotalTime>
  <Words>287</Words>
  <Application>Microsoft Office PowerPoint</Application>
  <PresentationFormat>Widescreen</PresentationFormat>
  <Paragraphs>47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Avenir Next LT Pro</vt:lpstr>
      <vt:lpstr>Calibri</vt:lpstr>
      <vt:lpstr>ColorBlockVTI</vt:lpstr>
      <vt:lpstr>TrainMate A Railway Management System</vt:lpstr>
      <vt:lpstr>Problem Statement</vt:lpstr>
      <vt:lpstr>Scope</vt:lpstr>
      <vt:lpstr>Table</vt:lpstr>
      <vt:lpstr>Algorithms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TrainMate A Railway Management System</dc:title>
  <dc:creator>Fahad Malik</dc:creator>
  <cp:lastModifiedBy>Fahad Malik</cp:lastModifiedBy>
  <cp:revision>1</cp:revision>
  <dcterms:created xsi:type="dcterms:W3CDTF">2023-06-07T23:30:41Z</dcterms:created>
  <dcterms:modified xsi:type="dcterms:W3CDTF">2023-06-08T00:30:53Z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